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60" r:id="rId5"/>
    <p:sldId id="259" r:id="rId6"/>
    <p:sldId id="262" r:id="rId7"/>
    <p:sldId id="264" r:id="rId8"/>
    <p:sldId id="265" r:id="rId9"/>
    <p:sldId id="261" r:id="rId10"/>
    <p:sldId id="266" r:id="rId11"/>
  </p:sldIdLst>
  <p:sldSz cx="12192000" cy="6858000"/>
  <p:notesSz cx="7077075" cy="8520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60184" autoAdjust="0"/>
  </p:normalViewPr>
  <p:slideViewPr>
    <p:cSldViewPr snapToGrid="0">
      <p:cViewPr varScale="1">
        <p:scale>
          <a:sx n="66" d="100"/>
          <a:sy n="66" d="100"/>
        </p:scale>
        <p:origin x="22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621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25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25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2ACCC-D990-428F-97AC-99283ECEDE93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639763"/>
            <a:ext cx="5676900" cy="319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046538"/>
            <a:ext cx="5661025" cy="3833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093075"/>
            <a:ext cx="3067050" cy="425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093075"/>
            <a:ext cx="3067050" cy="425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36C29-8EC8-43EF-ABE4-05FDB9C3C5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2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6C29-8EC8-43EF-ABE4-05FDB9C3C5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6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6C29-8EC8-43EF-ABE4-05FDB9C3C58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2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400" dirty="0" smtClean="0"/>
              <a:t>The new California</a:t>
            </a:r>
            <a:r>
              <a:rPr lang="en-US" sz="2400" baseline="0" dirty="0" smtClean="0"/>
              <a:t> Standards, also referred to as </a:t>
            </a:r>
            <a:r>
              <a:rPr lang="en-US" sz="2400" dirty="0" smtClean="0"/>
              <a:t>Common </a:t>
            </a:r>
            <a:r>
              <a:rPr lang="en-US" sz="2400" dirty="0"/>
              <a:t>Core provides clear standards for grade levels and across schools </a:t>
            </a:r>
          </a:p>
          <a:p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Common Core provides students at every grade level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Well-defined benchmarks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400" dirty="0"/>
              <a:t>Clear skill sets to be attained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6C29-8EC8-43EF-ABE4-05FDB9C3C5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34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6C29-8EC8-43EF-ABE4-05FDB9C3C58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2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Parents are confident they understand what their children need to know for each grade level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Students continue to learn factual information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Receive a deeper education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Focus on critical thinking and analysis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Students will benefit by being better prepared to succeed in college and careers in the 21</a:t>
            </a:r>
            <a:r>
              <a:rPr lang="en-US" sz="3600" baseline="30000" dirty="0"/>
              <a:t>st</a:t>
            </a:r>
            <a:r>
              <a:rPr lang="en-US" sz="3600" dirty="0"/>
              <a:t> Century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6C29-8EC8-43EF-ABE4-05FDB9C3C58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84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Common Core learning standards set out what each student is expected to know by the end of the school year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dirty="0"/>
              <a:t>Teacher determines how to teach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200" dirty="0"/>
              <a:t>Taylor learning exercises and lessons to their own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Classrooms are more Active and Questioning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6C29-8EC8-43EF-ABE4-05FDB9C3C58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Business leaders need critical thinkers and problem solvers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Too few with those skills in </a:t>
            </a:r>
            <a:r>
              <a:rPr lang="en-US" sz="3000" dirty="0" smtClean="0"/>
              <a:t>workforce today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These </a:t>
            </a:r>
            <a:r>
              <a:rPr lang="en-US" sz="3000" dirty="0" smtClean="0"/>
              <a:t>skills </a:t>
            </a:r>
            <a:r>
              <a:rPr lang="en-US" sz="3000" dirty="0"/>
              <a:t>are at the center of Common 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Jobs in the 21</a:t>
            </a:r>
            <a:r>
              <a:rPr lang="en-US" sz="3000" baseline="30000" dirty="0"/>
              <a:t>st</a:t>
            </a:r>
            <a:r>
              <a:rPr lang="en-US" sz="3000" dirty="0"/>
              <a:t> Century continue to change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Need people who can analyze the changes and determine how the business can evolve to meet them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Capable employees are not only critical to the health of individual businesses, but to Orange County’s economy as a whole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6C29-8EC8-43EF-ABE4-05FDB9C3C58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33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600" dirty="0"/>
              <a:t>It’s true, Common Core represents a change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600" dirty="0"/>
              <a:t>The focus on critical thinking, collaboration, creativity and communications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dirty="0"/>
              <a:t>Teachers more intentionally help students learn these skills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600" dirty="0"/>
              <a:t>Which are needed to succeed in college and 21</a:t>
            </a:r>
            <a:r>
              <a:rPr lang="en-US" sz="2600" baseline="30000" dirty="0"/>
              <a:t>st</a:t>
            </a:r>
            <a:r>
              <a:rPr lang="en-US" sz="2600" dirty="0"/>
              <a:t> Century jobs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6C29-8EC8-43EF-ABE4-05FDB9C3C58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89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Focus on English and Math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Learn factual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Then ask – “Why?”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000" dirty="0"/>
              <a:t>Develop ability to solve problems as they arise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Real-life skills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Better prepared for College and Career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/>
              <a:t>Ability to analyze the situation and solve problems will be key to success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3000" dirty="0"/>
              <a:t>Ready for whatever the jobs of tomorrow will look like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6C29-8EC8-43EF-ABE4-05FDB9C3C58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17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2600" dirty="0" smtClean="0"/>
              <a:t>Assessments </a:t>
            </a:r>
            <a:r>
              <a:rPr lang="en-US" sz="2600" dirty="0"/>
              <a:t>– like the dashboard in a car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 dirty="0"/>
              <a:t>Help parents, students and teachers more effectively navigate the learning process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600" dirty="0"/>
              <a:t>Clearly see if our children are getting to their destinations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600" dirty="0"/>
              <a:t>If course corrections are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36C29-8EC8-43EF-ABE4-05FDB9C3C58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6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7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17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1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SzPct val="100000"/>
              <a:buFont typeface="Calibri" pitchFamily="34" charset="0"/>
              <a:buChar char="▫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46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8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6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42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6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02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8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CA16F7-7235-45B0-92A4-6DD26AA6E128}" type="datetimeFigureOut">
              <a:rPr lang="en-US" smtClean="0"/>
              <a:pPr/>
              <a:t>12/23/2015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7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4C6ED-9F46-4C76-AA83-5C7F6540C9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34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alibri" pitchFamily="34" charset="0"/>
        <a:buChar char="▫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cstem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776" y="917138"/>
            <a:ext cx="6630249" cy="3744513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/>
              <a:t>The New California Standards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696" y="4939199"/>
            <a:ext cx="5960104" cy="708571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Orange County - 2015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93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42221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Thank You!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059905" cy="3025691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Please share this information </a:t>
            </a:r>
          </a:p>
          <a:p>
            <a:r>
              <a:rPr lang="en-US" sz="3600" dirty="0"/>
              <a:t>Go to: </a:t>
            </a:r>
            <a:r>
              <a:rPr lang="en-US" sz="3600" dirty="0">
                <a:hlinkClick r:id="rId4"/>
              </a:rPr>
              <a:t>www.ocstem.org</a:t>
            </a:r>
            <a:endParaRPr lang="en-US" sz="3600" dirty="0"/>
          </a:p>
          <a:p>
            <a:pPr lvl="1"/>
            <a:r>
              <a:rPr lang="en-US" sz="3400" dirty="0" smtClean="0"/>
              <a:t>Find a Toolkit to help you communicate to</a:t>
            </a:r>
            <a:r>
              <a:rPr lang="en-US" sz="3400" dirty="0" smtClean="0">
                <a:solidFill>
                  <a:schemeClr val="accent5"/>
                </a:solidFill>
              </a:rPr>
              <a:t> </a:t>
            </a:r>
          </a:p>
          <a:p>
            <a:pPr lvl="2"/>
            <a:r>
              <a:rPr lang="en-US" sz="3000" dirty="0" smtClean="0">
                <a:solidFill>
                  <a:srgbClr val="ED7A23"/>
                </a:solidFill>
              </a:rPr>
              <a:t>Parent </a:t>
            </a:r>
            <a:r>
              <a:rPr lang="en-US" sz="3000" dirty="0">
                <a:solidFill>
                  <a:srgbClr val="ED7A23"/>
                </a:solidFill>
              </a:rPr>
              <a:t>&amp; Students</a:t>
            </a:r>
          </a:p>
          <a:p>
            <a:pPr lvl="2"/>
            <a:r>
              <a:rPr lang="en-US" sz="3000" dirty="0" smtClean="0">
                <a:solidFill>
                  <a:srgbClr val="ED7A23"/>
                </a:solidFill>
              </a:rPr>
              <a:t>Teachers </a:t>
            </a:r>
            <a:r>
              <a:rPr lang="en-US" sz="3000" dirty="0">
                <a:solidFill>
                  <a:srgbClr val="ED7A23"/>
                </a:solidFill>
              </a:rPr>
              <a:t>&amp; Administrators</a:t>
            </a:r>
          </a:p>
          <a:p>
            <a:pPr lvl="2"/>
            <a:r>
              <a:rPr lang="en-US" sz="3000" dirty="0" smtClean="0">
                <a:solidFill>
                  <a:srgbClr val="ED7A23"/>
                </a:solidFill>
              </a:rPr>
              <a:t>Business </a:t>
            </a:r>
            <a:r>
              <a:rPr lang="en-US" sz="3000" dirty="0">
                <a:solidFill>
                  <a:srgbClr val="ED7A23"/>
                </a:solidFill>
              </a:rPr>
              <a:t>&amp; Community Leaders </a:t>
            </a:r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What is Common Core?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983941" cy="2553870"/>
          </a:xfrm>
        </p:spPr>
        <p:txBody>
          <a:bodyPr/>
          <a:lstStyle/>
          <a:p>
            <a:pPr lvl="0"/>
            <a:r>
              <a:rPr lang="en-US" sz="3600" dirty="0"/>
              <a:t>Clear standards for grade levels and across schools </a:t>
            </a:r>
          </a:p>
          <a:p>
            <a:r>
              <a:rPr lang="en-US" sz="3600" dirty="0"/>
              <a:t>Students have well-defined benchmarks</a:t>
            </a:r>
          </a:p>
          <a:p>
            <a:pPr lvl="0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83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7664116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Value of Common Core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94294" cy="4351338"/>
          </a:xfrm>
        </p:spPr>
        <p:txBody>
          <a:bodyPr>
            <a:normAutofit/>
          </a:bodyPr>
          <a:lstStyle/>
          <a:p>
            <a:r>
              <a:rPr lang="en-US" sz="3600" dirty="0"/>
              <a:t>Helps students become critical thinkers</a:t>
            </a:r>
          </a:p>
          <a:p>
            <a:r>
              <a:rPr lang="en-US" sz="3600" dirty="0"/>
              <a:t>College &amp; career ready </a:t>
            </a:r>
          </a:p>
        </p:txBody>
      </p:sp>
    </p:spTree>
    <p:extLst>
      <p:ext uri="{BB962C8B-B14F-4D97-AF65-F5344CB8AC3E}">
        <p14:creationId xmlns:p14="http://schemas.microsoft.com/office/powerpoint/2010/main" val="28328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646069" y="2019698"/>
            <a:ext cx="2526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z="6600" b="1" dirty="0" smtClean="0"/>
              <a:t>Life Skills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1833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49158" y="1608040"/>
            <a:ext cx="35966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/>
              <a:t>What Teachers Do Best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744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74542" y="2193926"/>
            <a:ext cx="41155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r>
              <a:rPr lang="en-US" sz="6600" b="1" dirty="0" smtClean="0"/>
              <a:t>Workplace Skills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54949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20326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Change is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42811" cy="4351338"/>
          </a:xfrm>
        </p:spPr>
        <p:txBody>
          <a:bodyPr/>
          <a:lstStyle/>
          <a:p>
            <a:pPr lvl="0"/>
            <a:r>
              <a:rPr lang="en-US" sz="3600" dirty="0"/>
              <a:t>Adds critical thinking, collaboration, creativity and communications</a:t>
            </a:r>
          </a:p>
          <a:p>
            <a:pPr lvl="2"/>
            <a:r>
              <a:rPr lang="en-US" sz="3200" dirty="0"/>
              <a:t>Skills needed to succeed in college and 21</a:t>
            </a:r>
            <a:r>
              <a:rPr lang="en-US" sz="3200" baseline="30000" dirty="0"/>
              <a:t>st</a:t>
            </a:r>
            <a:r>
              <a:rPr lang="en-US" sz="3200" dirty="0"/>
              <a:t> Century jobs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5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4189" y="682386"/>
            <a:ext cx="5213685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600" dirty="0"/>
              <a:t>Students Learn the </a:t>
            </a:r>
            <a:r>
              <a:rPr lang="en-US" sz="6600" dirty="0" smtClean="0"/>
              <a:t>Facts</a:t>
            </a:r>
          </a:p>
          <a:p>
            <a:pPr marL="1143000" lvl="1" indent="-685800">
              <a:buFont typeface="Wingdings" panose="05000000000000000000" pitchFamily="2" charset="2"/>
              <a:buChar char="§"/>
            </a:pPr>
            <a:r>
              <a:rPr lang="en-US" sz="4800" dirty="0" smtClean="0"/>
              <a:t>Then </a:t>
            </a:r>
            <a:r>
              <a:rPr lang="en-US" sz="4800" dirty="0"/>
              <a:t>ask – </a:t>
            </a:r>
            <a:r>
              <a:rPr lang="en-US" sz="4800" dirty="0">
                <a:solidFill>
                  <a:srgbClr val="ED7A23"/>
                </a:solidFill>
              </a:rPr>
              <a:t>“Why?”</a:t>
            </a:r>
          </a:p>
        </p:txBody>
      </p:sp>
    </p:spTree>
    <p:extLst>
      <p:ext uri="{BB962C8B-B14F-4D97-AF65-F5344CB8AC3E}">
        <p14:creationId xmlns:p14="http://schemas.microsoft.com/office/powerpoint/2010/main" val="10791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663" y="1648494"/>
            <a:ext cx="4760495" cy="1325563"/>
          </a:xfrm>
        </p:spPr>
        <p:txBody>
          <a:bodyPr>
            <a:noAutofit/>
          </a:bodyPr>
          <a:lstStyle/>
          <a:p>
            <a:r>
              <a:rPr lang="en-US" sz="6600" b="1" dirty="0"/>
              <a:t>Are We There Yet?</a:t>
            </a:r>
          </a:p>
        </p:txBody>
      </p:sp>
    </p:spTree>
    <p:extLst>
      <p:ext uri="{BB962C8B-B14F-4D97-AF65-F5344CB8AC3E}">
        <p14:creationId xmlns:p14="http://schemas.microsoft.com/office/powerpoint/2010/main" val="254061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A23"/>
      </a:hlink>
      <a:folHlink>
        <a:srgbClr val="ED7A2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443</Words>
  <Application>Microsoft Office PowerPoint</Application>
  <PresentationFormat>Widescreen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The New California Standards</vt:lpstr>
      <vt:lpstr>What is Common Core?</vt:lpstr>
      <vt:lpstr>Value of Common Core</vt:lpstr>
      <vt:lpstr>PowerPoint Presentation</vt:lpstr>
      <vt:lpstr>PowerPoint Presentation</vt:lpstr>
      <vt:lpstr>PowerPoint Presentation</vt:lpstr>
      <vt:lpstr>Change is Good</vt:lpstr>
      <vt:lpstr>PowerPoint Presentation</vt:lpstr>
      <vt:lpstr>Are We There Yet?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Core  Learning Standards</dc:title>
  <dc:creator>Linda Ames</dc:creator>
  <cp:lastModifiedBy>Michelle Freeman</cp:lastModifiedBy>
  <cp:revision>45</cp:revision>
  <cp:lastPrinted>2015-01-30T01:12:48Z</cp:lastPrinted>
  <dcterms:created xsi:type="dcterms:W3CDTF">2014-11-11T19:47:08Z</dcterms:created>
  <dcterms:modified xsi:type="dcterms:W3CDTF">2015-12-23T22:52:22Z</dcterms:modified>
</cp:coreProperties>
</file>